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8" r:id="rId9"/>
    <p:sldId id="269" r:id="rId10"/>
    <p:sldId id="263" r:id="rId11"/>
    <p:sldId id="264" r:id="rId12"/>
    <p:sldId id="265" r:id="rId13"/>
    <p:sldId id="266" r:id="rId14"/>
    <p:sldId id="267" r:id="rId15"/>
    <p:sldId id="270" r:id="rId16"/>
    <p:sldId id="271" r:id="rId17"/>
    <p:sldId id="272"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2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4E54D5F8-6C87-40B4-AB80-632877CC1397}" type="datetimeFigureOut">
              <a:rPr lang="en-IN" smtClean="0"/>
              <a:pPr/>
              <a:t>26-09-2018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AD06F85-EEE7-41E4-89D1-F4B2FABF148C}" type="slidenum">
              <a:rPr lang="en-IN" smtClean="0"/>
              <a:pPr/>
              <a:t>‹#›</a:t>
            </a:fld>
            <a:endParaRPr lang="en-IN"/>
          </a:p>
        </p:txBody>
      </p:sp>
    </p:spTree>
    <p:extLst>
      <p:ext uri="{BB962C8B-B14F-4D97-AF65-F5344CB8AC3E}">
        <p14:creationId xmlns="" xmlns:p14="http://schemas.microsoft.com/office/powerpoint/2010/main" val="4178882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4E54D5F8-6C87-40B4-AB80-632877CC1397}" type="datetimeFigureOut">
              <a:rPr lang="en-IN" smtClean="0"/>
              <a:pPr/>
              <a:t>26-09-2018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AD06F85-EEE7-41E4-89D1-F4B2FABF148C}" type="slidenum">
              <a:rPr lang="en-IN" smtClean="0"/>
              <a:pPr/>
              <a:t>‹#›</a:t>
            </a:fld>
            <a:endParaRPr lang="en-IN"/>
          </a:p>
        </p:txBody>
      </p:sp>
    </p:spTree>
    <p:extLst>
      <p:ext uri="{BB962C8B-B14F-4D97-AF65-F5344CB8AC3E}">
        <p14:creationId xmlns="" xmlns:p14="http://schemas.microsoft.com/office/powerpoint/2010/main" val="14895931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4E54D5F8-6C87-40B4-AB80-632877CC1397}" type="datetimeFigureOut">
              <a:rPr lang="en-IN" smtClean="0"/>
              <a:pPr/>
              <a:t>26-09-2018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AD06F85-EEE7-41E4-89D1-F4B2FABF148C}" type="slidenum">
              <a:rPr lang="en-IN" smtClean="0"/>
              <a:pPr/>
              <a:t>‹#›</a:t>
            </a:fld>
            <a:endParaRPr lang="en-IN"/>
          </a:p>
        </p:txBody>
      </p:sp>
    </p:spTree>
    <p:extLst>
      <p:ext uri="{BB962C8B-B14F-4D97-AF65-F5344CB8AC3E}">
        <p14:creationId xmlns="" xmlns:p14="http://schemas.microsoft.com/office/powerpoint/2010/main" val="4126366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4E54D5F8-6C87-40B4-AB80-632877CC1397}" type="datetimeFigureOut">
              <a:rPr lang="en-IN" smtClean="0"/>
              <a:pPr/>
              <a:t>26-09-2018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AD06F85-EEE7-41E4-89D1-F4B2FABF148C}" type="slidenum">
              <a:rPr lang="en-IN" smtClean="0"/>
              <a:pPr/>
              <a:t>‹#›</a:t>
            </a:fld>
            <a:endParaRPr lang="en-IN"/>
          </a:p>
        </p:txBody>
      </p:sp>
    </p:spTree>
    <p:extLst>
      <p:ext uri="{BB962C8B-B14F-4D97-AF65-F5344CB8AC3E}">
        <p14:creationId xmlns="" xmlns:p14="http://schemas.microsoft.com/office/powerpoint/2010/main" val="978888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E54D5F8-6C87-40B4-AB80-632877CC1397}" type="datetimeFigureOut">
              <a:rPr lang="en-IN" smtClean="0"/>
              <a:pPr/>
              <a:t>26-09-2018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AD06F85-EEE7-41E4-89D1-F4B2FABF148C}" type="slidenum">
              <a:rPr lang="en-IN" smtClean="0"/>
              <a:pPr/>
              <a:t>‹#›</a:t>
            </a:fld>
            <a:endParaRPr lang="en-IN"/>
          </a:p>
        </p:txBody>
      </p:sp>
    </p:spTree>
    <p:extLst>
      <p:ext uri="{BB962C8B-B14F-4D97-AF65-F5344CB8AC3E}">
        <p14:creationId xmlns="" xmlns:p14="http://schemas.microsoft.com/office/powerpoint/2010/main" val="1420118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4E54D5F8-6C87-40B4-AB80-632877CC1397}" type="datetimeFigureOut">
              <a:rPr lang="en-IN" smtClean="0"/>
              <a:pPr/>
              <a:t>26-09-2018</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AD06F85-EEE7-41E4-89D1-F4B2FABF148C}" type="slidenum">
              <a:rPr lang="en-IN" smtClean="0"/>
              <a:pPr/>
              <a:t>‹#›</a:t>
            </a:fld>
            <a:endParaRPr lang="en-IN"/>
          </a:p>
        </p:txBody>
      </p:sp>
    </p:spTree>
    <p:extLst>
      <p:ext uri="{BB962C8B-B14F-4D97-AF65-F5344CB8AC3E}">
        <p14:creationId xmlns="" xmlns:p14="http://schemas.microsoft.com/office/powerpoint/2010/main" val="30428863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4E54D5F8-6C87-40B4-AB80-632877CC1397}" type="datetimeFigureOut">
              <a:rPr lang="en-IN" smtClean="0"/>
              <a:pPr/>
              <a:t>26-09-2018</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AD06F85-EEE7-41E4-89D1-F4B2FABF148C}" type="slidenum">
              <a:rPr lang="en-IN" smtClean="0"/>
              <a:pPr/>
              <a:t>‹#›</a:t>
            </a:fld>
            <a:endParaRPr lang="en-IN"/>
          </a:p>
        </p:txBody>
      </p:sp>
    </p:spTree>
    <p:extLst>
      <p:ext uri="{BB962C8B-B14F-4D97-AF65-F5344CB8AC3E}">
        <p14:creationId xmlns="" xmlns:p14="http://schemas.microsoft.com/office/powerpoint/2010/main" val="13877428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4E54D5F8-6C87-40B4-AB80-632877CC1397}" type="datetimeFigureOut">
              <a:rPr lang="en-IN" smtClean="0"/>
              <a:pPr/>
              <a:t>26-09-2018</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AD06F85-EEE7-41E4-89D1-F4B2FABF148C}" type="slidenum">
              <a:rPr lang="en-IN" smtClean="0"/>
              <a:pPr/>
              <a:t>‹#›</a:t>
            </a:fld>
            <a:endParaRPr lang="en-IN"/>
          </a:p>
        </p:txBody>
      </p:sp>
    </p:spTree>
    <p:extLst>
      <p:ext uri="{BB962C8B-B14F-4D97-AF65-F5344CB8AC3E}">
        <p14:creationId xmlns="" xmlns:p14="http://schemas.microsoft.com/office/powerpoint/2010/main" val="3240852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54D5F8-6C87-40B4-AB80-632877CC1397}" type="datetimeFigureOut">
              <a:rPr lang="en-IN" smtClean="0"/>
              <a:pPr/>
              <a:t>26-09-2018</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8AD06F85-EEE7-41E4-89D1-F4B2FABF148C}" type="slidenum">
              <a:rPr lang="en-IN" smtClean="0"/>
              <a:pPr/>
              <a:t>‹#›</a:t>
            </a:fld>
            <a:endParaRPr lang="en-IN"/>
          </a:p>
        </p:txBody>
      </p:sp>
    </p:spTree>
    <p:extLst>
      <p:ext uri="{BB962C8B-B14F-4D97-AF65-F5344CB8AC3E}">
        <p14:creationId xmlns="" xmlns:p14="http://schemas.microsoft.com/office/powerpoint/2010/main" val="486593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54D5F8-6C87-40B4-AB80-632877CC1397}" type="datetimeFigureOut">
              <a:rPr lang="en-IN" smtClean="0"/>
              <a:pPr/>
              <a:t>26-09-2018</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AD06F85-EEE7-41E4-89D1-F4B2FABF148C}" type="slidenum">
              <a:rPr lang="en-IN" smtClean="0"/>
              <a:pPr/>
              <a:t>‹#›</a:t>
            </a:fld>
            <a:endParaRPr lang="en-IN"/>
          </a:p>
        </p:txBody>
      </p:sp>
    </p:spTree>
    <p:extLst>
      <p:ext uri="{BB962C8B-B14F-4D97-AF65-F5344CB8AC3E}">
        <p14:creationId xmlns="" xmlns:p14="http://schemas.microsoft.com/office/powerpoint/2010/main" val="12616092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54D5F8-6C87-40B4-AB80-632877CC1397}" type="datetimeFigureOut">
              <a:rPr lang="en-IN" smtClean="0"/>
              <a:pPr/>
              <a:t>26-09-2018</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AD06F85-EEE7-41E4-89D1-F4B2FABF148C}" type="slidenum">
              <a:rPr lang="en-IN" smtClean="0"/>
              <a:pPr/>
              <a:t>‹#›</a:t>
            </a:fld>
            <a:endParaRPr lang="en-IN"/>
          </a:p>
        </p:txBody>
      </p:sp>
    </p:spTree>
    <p:extLst>
      <p:ext uri="{BB962C8B-B14F-4D97-AF65-F5344CB8AC3E}">
        <p14:creationId xmlns="" xmlns:p14="http://schemas.microsoft.com/office/powerpoint/2010/main" val="17350212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54D5F8-6C87-40B4-AB80-632877CC1397}" type="datetimeFigureOut">
              <a:rPr lang="en-IN" smtClean="0"/>
              <a:pPr/>
              <a:t>26-09-2018</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D06F85-EEE7-41E4-89D1-F4B2FABF148C}" type="slidenum">
              <a:rPr lang="en-IN" smtClean="0"/>
              <a:pPr/>
              <a:t>‹#›</a:t>
            </a:fld>
            <a:endParaRPr lang="en-IN"/>
          </a:p>
        </p:txBody>
      </p:sp>
    </p:spTree>
    <p:extLst>
      <p:ext uri="{BB962C8B-B14F-4D97-AF65-F5344CB8AC3E}">
        <p14:creationId xmlns="" xmlns:p14="http://schemas.microsoft.com/office/powerpoint/2010/main" val="17336634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574755"/>
            <a:ext cx="9144000" cy="1841874"/>
          </a:xfrm>
        </p:spPr>
        <p:txBody>
          <a:bodyPr>
            <a:normAutofit/>
          </a:bodyPr>
          <a:lstStyle/>
          <a:p>
            <a:r>
              <a:rPr lang="en-IN" sz="4000" dirty="0" smtClean="0"/>
              <a:t>Strategies for Strengthening and </a:t>
            </a:r>
            <a:r>
              <a:rPr lang="en-IN" sz="4000" dirty="0" smtClean="0"/>
              <a:t/>
            </a:r>
            <a:br>
              <a:rPr lang="en-IN" sz="4000" dirty="0" smtClean="0"/>
            </a:br>
            <a:r>
              <a:rPr lang="en-IN" sz="4000" dirty="0" smtClean="0"/>
              <a:t>Revamping  </a:t>
            </a:r>
            <a:r>
              <a:rPr lang="en-IN" sz="4000" dirty="0" smtClean="0"/>
              <a:t>Infrastructure and </a:t>
            </a:r>
            <a:r>
              <a:rPr lang="en-IN" sz="4000" dirty="0" smtClean="0"/>
              <a:t>Facilities </a:t>
            </a:r>
            <a:r>
              <a:rPr lang="en-IN" sz="4000" dirty="0" smtClean="0"/>
              <a:t>in Government Libraries  </a:t>
            </a:r>
            <a:endParaRPr lang="en-IN" sz="4000" dirty="0"/>
          </a:p>
        </p:txBody>
      </p:sp>
      <p:sp>
        <p:nvSpPr>
          <p:cNvPr id="3" name="Subtitle 2"/>
          <p:cNvSpPr>
            <a:spLocks noGrp="1"/>
          </p:cNvSpPr>
          <p:nvPr>
            <p:ph type="subTitle" idx="1"/>
          </p:nvPr>
        </p:nvSpPr>
        <p:spPr>
          <a:xfrm>
            <a:off x="1667693" y="2677885"/>
            <a:ext cx="9144000" cy="2847703"/>
          </a:xfrm>
        </p:spPr>
        <p:txBody>
          <a:bodyPr>
            <a:normAutofit/>
          </a:bodyPr>
          <a:lstStyle/>
          <a:p>
            <a:pPr marL="342900" indent="-342900" algn="l">
              <a:buFont typeface="Arial" pitchFamily="34" charset="0"/>
              <a:buChar char="•"/>
            </a:pPr>
            <a:r>
              <a:rPr lang="en-IN" sz="2800" dirty="0" smtClean="0"/>
              <a:t>Libraries attached to ministries and departments.</a:t>
            </a:r>
          </a:p>
          <a:p>
            <a:pPr marL="342900" indent="-342900" algn="l">
              <a:buFont typeface="Arial" pitchFamily="34" charset="0"/>
              <a:buChar char="•"/>
            </a:pPr>
            <a:r>
              <a:rPr lang="en-IN" sz="2800" dirty="0" smtClean="0"/>
              <a:t>Libraries and institutions declared as institutions of national importance</a:t>
            </a:r>
          </a:p>
          <a:p>
            <a:pPr marL="342900" indent="-342900" algn="l">
              <a:buFont typeface="Arial" pitchFamily="34" charset="0"/>
              <a:buChar char="•"/>
            </a:pPr>
            <a:r>
              <a:rPr lang="en-IN" sz="2800" dirty="0" smtClean="0"/>
              <a:t>Public libraries getting substantial assistance from the union or state government</a:t>
            </a:r>
          </a:p>
          <a:p>
            <a:pPr marL="342900" indent="-342900" algn="l">
              <a:buFont typeface="Arial" pitchFamily="34" charset="0"/>
              <a:buChar char="•"/>
            </a:pPr>
            <a:endParaRPr lang="en-IN" dirty="0" smtClean="0"/>
          </a:p>
        </p:txBody>
      </p:sp>
    </p:spTree>
    <p:extLst>
      <p:ext uri="{BB962C8B-B14F-4D97-AF65-F5344CB8AC3E}">
        <p14:creationId xmlns="" xmlns:p14="http://schemas.microsoft.com/office/powerpoint/2010/main" val="18683683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Information Organisation and Retrieval Activities</a:t>
            </a:r>
            <a:endParaRPr lang="en-IN" dirty="0"/>
          </a:p>
        </p:txBody>
      </p:sp>
      <p:sp>
        <p:nvSpPr>
          <p:cNvPr id="3" name="Content Placeholder 2"/>
          <p:cNvSpPr>
            <a:spLocks noGrp="1"/>
          </p:cNvSpPr>
          <p:nvPr>
            <p:ph idx="1"/>
          </p:nvPr>
        </p:nvSpPr>
        <p:spPr/>
        <p:txBody>
          <a:bodyPr>
            <a:normAutofit fontScale="92500" lnSpcReduction="10000"/>
          </a:bodyPr>
          <a:lstStyle/>
          <a:p>
            <a:pPr marL="0" indent="0">
              <a:buNone/>
            </a:pPr>
            <a:r>
              <a:rPr lang="en-IN" dirty="0" smtClean="0"/>
              <a:t>Government departments are information intensive organisation. As a strategic move a librarian can participate in the following areas of work.</a:t>
            </a:r>
          </a:p>
          <a:p>
            <a:pPr marL="0" indent="0">
              <a:buNone/>
            </a:pPr>
            <a:endParaRPr lang="en-IN" dirty="0" smtClean="0"/>
          </a:p>
          <a:p>
            <a:pPr marL="0" indent="0"/>
            <a:r>
              <a:rPr lang="en-IN" dirty="0" smtClean="0"/>
              <a:t>Proper maintenance of old files (including guard files) containing precedents or decisions taken in the past.</a:t>
            </a:r>
          </a:p>
          <a:p>
            <a:pPr marL="0" indent="0"/>
            <a:r>
              <a:rPr lang="en-IN" dirty="0" smtClean="0"/>
              <a:t>Strengthening information infrastructure within the department for speedy disposal of RTI cases and ‘starred’ parliament questions</a:t>
            </a:r>
          </a:p>
          <a:p>
            <a:pPr marL="0" indent="0"/>
            <a:endParaRPr lang="en-IN" dirty="0" smtClean="0"/>
          </a:p>
          <a:p>
            <a:pPr marL="0" indent="0">
              <a:buNone/>
            </a:pPr>
            <a:r>
              <a:rPr lang="en-IN" dirty="0" smtClean="0"/>
              <a:t>Advice: A librarian should be willing to take this additional responsibility</a:t>
            </a:r>
          </a:p>
          <a:p>
            <a:pPr marL="0" indent="0">
              <a:buNone/>
            </a:pPr>
            <a:r>
              <a:rPr lang="en-IN" dirty="0" smtClean="0"/>
              <a:t>                                         </a:t>
            </a:r>
          </a:p>
        </p:txBody>
      </p:sp>
    </p:spTree>
    <p:extLst>
      <p:ext uri="{BB962C8B-B14F-4D97-AF65-F5344CB8AC3E}">
        <p14:creationId xmlns="" xmlns:p14="http://schemas.microsoft.com/office/powerpoint/2010/main" val="34299759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Developing Suitable Training Modules for Staff</a:t>
            </a:r>
            <a:endParaRPr lang="en-IN" dirty="0"/>
          </a:p>
        </p:txBody>
      </p:sp>
      <p:sp>
        <p:nvSpPr>
          <p:cNvPr id="3" name="Content Placeholder 2"/>
          <p:cNvSpPr>
            <a:spLocks noGrp="1"/>
          </p:cNvSpPr>
          <p:nvPr>
            <p:ph idx="1"/>
          </p:nvPr>
        </p:nvSpPr>
        <p:spPr/>
        <p:txBody>
          <a:bodyPr>
            <a:normAutofit/>
          </a:bodyPr>
          <a:lstStyle/>
          <a:p>
            <a:pPr>
              <a:buNone/>
            </a:pPr>
            <a:r>
              <a:rPr lang="en-IN" dirty="0" smtClean="0"/>
              <a:t>How to develop new collaborative models for the following:</a:t>
            </a:r>
          </a:p>
          <a:p>
            <a:r>
              <a:rPr lang="en-IN" dirty="0" smtClean="0"/>
              <a:t>Standard for information exchange</a:t>
            </a:r>
          </a:p>
          <a:p>
            <a:r>
              <a:rPr lang="en-IN" dirty="0" smtClean="0"/>
              <a:t>Standard library application software</a:t>
            </a:r>
          </a:p>
          <a:p>
            <a:r>
              <a:rPr lang="en-IN" dirty="0" smtClean="0"/>
              <a:t>Training module for ICT application</a:t>
            </a:r>
          </a:p>
          <a:p>
            <a:pPr>
              <a:buNone/>
            </a:pPr>
            <a:r>
              <a:rPr lang="en-IN" dirty="0" smtClean="0"/>
              <a:t> Training needs of a particular group is to be discussed in presence of a facilitator. The group should be homogenous like medical librarians, law librarians or librarians working in finance or economics related ministries.</a:t>
            </a:r>
          </a:p>
          <a:p>
            <a:endParaRPr lang="en-IN" dirty="0" smtClean="0"/>
          </a:p>
          <a:p>
            <a:endParaRPr lang="en-IN" dirty="0"/>
          </a:p>
        </p:txBody>
      </p:sp>
    </p:spTree>
    <p:extLst>
      <p:ext uri="{BB962C8B-B14F-4D97-AF65-F5344CB8AC3E}">
        <p14:creationId xmlns="" xmlns:p14="http://schemas.microsoft.com/office/powerpoint/2010/main" val="7737268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Revamping public Libraries</a:t>
            </a:r>
            <a:endParaRPr lang="en-IN" dirty="0"/>
          </a:p>
        </p:txBody>
      </p:sp>
      <p:sp>
        <p:nvSpPr>
          <p:cNvPr id="3" name="Content Placeholder 2"/>
          <p:cNvSpPr>
            <a:spLocks noGrp="1"/>
          </p:cNvSpPr>
          <p:nvPr>
            <p:ph idx="1"/>
          </p:nvPr>
        </p:nvSpPr>
        <p:spPr/>
        <p:txBody>
          <a:bodyPr/>
          <a:lstStyle/>
          <a:p>
            <a:r>
              <a:rPr lang="en-IN" dirty="0" smtClean="0"/>
              <a:t>Access to information regarding various schemes announced by the government. (e g  employment guarantee, education for girl child, welfare </a:t>
            </a:r>
            <a:r>
              <a:rPr lang="en-IN" dirty="0" smtClean="0"/>
              <a:t>programmes </a:t>
            </a:r>
            <a:r>
              <a:rPr lang="en-IN" dirty="0" smtClean="0"/>
              <a:t>for the </a:t>
            </a:r>
            <a:r>
              <a:rPr lang="en-IN" dirty="0" smtClean="0"/>
              <a:t>minorities </a:t>
            </a:r>
            <a:r>
              <a:rPr lang="en-IN" dirty="0" smtClean="0"/>
              <a:t>etc.)</a:t>
            </a:r>
          </a:p>
          <a:p>
            <a:pPr>
              <a:buNone/>
            </a:pPr>
            <a:r>
              <a:rPr lang="en-IN" dirty="0" smtClean="0"/>
              <a:t>Government agencies including Municipal corporations and other local bodies have closed their services and moved </a:t>
            </a:r>
            <a:r>
              <a:rPr lang="en-IN" dirty="0" smtClean="0"/>
              <a:t>their </a:t>
            </a:r>
            <a:r>
              <a:rPr lang="en-IN" dirty="0" smtClean="0"/>
              <a:t>services to websites.</a:t>
            </a:r>
          </a:p>
          <a:p>
            <a:pPr>
              <a:buNone/>
            </a:pPr>
            <a:endParaRPr lang="en-IN" dirty="0" smtClean="0"/>
          </a:p>
          <a:p>
            <a:pPr>
              <a:buNone/>
            </a:pPr>
            <a:r>
              <a:rPr lang="en-IN" dirty="0" smtClean="0"/>
              <a:t>Latest example is Railway Time Table. One can not read the PDF version of the table I e Train at a Glance.</a:t>
            </a:r>
          </a:p>
        </p:txBody>
      </p:sp>
    </p:spTree>
    <p:extLst>
      <p:ext uri="{BB962C8B-B14F-4D97-AF65-F5344CB8AC3E}">
        <p14:creationId xmlns="" xmlns:p14="http://schemas.microsoft.com/office/powerpoint/2010/main" val="31950945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Public Libraries: Improved Infrastructure and Staff Training</a:t>
            </a:r>
            <a:endParaRPr lang="en-IN" dirty="0"/>
          </a:p>
        </p:txBody>
      </p:sp>
      <p:sp>
        <p:nvSpPr>
          <p:cNvPr id="3" name="Content Placeholder 2"/>
          <p:cNvSpPr>
            <a:spLocks noGrp="1"/>
          </p:cNvSpPr>
          <p:nvPr>
            <p:ph idx="1"/>
          </p:nvPr>
        </p:nvSpPr>
        <p:spPr/>
        <p:txBody>
          <a:bodyPr>
            <a:normAutofit/>
          </a:bodyPr>
          <a:lstStyle/>
          <a:p>
            <a:pPr>
              <a:buNone/>
            </a:pPr>
            <a:r>
              <a:rPr lang="en-IN" dirty="0" smtClean="0"/>
              <a:t>Public libraries skilled staff to undertake certain extension works. Technology up-gradation with Internet connectivity is needed.</a:t>
            </a:r>
          </a:p>
          <a:p>
            <a:pPr>
              <a:buNone/>
            </a:pPr>
            <a:r>
              <a:rPr lang="en-IN" dirty="0" smtClean="0"/>
              <a:t>Staff training should be designed keeping in view the capability of the trainees to absorb the programme.</a:t>
            </a:r>
          </a:p>
          <a:p>
            <a:pPr>
              <a:buNone/>
            </a:pPr>
            <a:r>
              <a:rPr lang="en-IN" dirty="0" smtClean="0"/>
              <a:t>The public library staff  should be pro active to acquire and organise locally generated information under local area development scheme of the members of parliament and projects undertaken by the block development </a:t>
            </a:r>
            <a:r>
              <a:rPr lang="en-IN" dirty="0" smtClean="0"/>
              <a:t>officers.</a:t>
            </a:r>
            <a:endParaRPr lang="en-IN" dirty="0" smtClean="0"/>
          </a:p>
          <a:p>
            <a:endParaRPr lang="en-IN" dirty="0"/>
          </a:p>
        </p:txBody>
      </p:sp>
    </p:spTree>
    <p:extLst>
      <p:ext uri="{BB962C8B-B14F-4D97-AF65-F5344CB8AC3E}">
        <p14:creationId xmlns="" xmlns:p14="http://schemas.microsoft.com/office/powerpoint/2010/main" val="18681866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Collection Development in Public Libraries</a:t>
            </a:r>
            <a:endParaRPr lang="en-IN" dirty="0"/>
          </a:p>
        </p:txBody>
      </p:sp>
      <p:sp>
        <p:nvSpPr>
          <p:cNvPr id="3" name="Content Placeholder 2"/>
          <p:cNvSpPr>
            <a:spLocks noGrp="1"/>
          </p:cNvSpPr>
          <p:nvPr>
            <p:ph idx="1"/>
          </p:nvPr>
        </p:nvSpPr>
        <p:spPr/>
        <p:txBody>
          <a:bodyPr>
            <a:normAutofit fontScale="25000" lnSpcReduction="20000"/>
          </a:bodyPr>
          <a:lstStyle/>
          <a:p>
            <a:pPr marL="0" indent="0">
              <a:buNone/>
            </a:pPr>
            <a:endParaRPr lang="en-IN" dirty="0" smtClean="0"/>
          </a:p>
          <a:p>
            <a:pPr marL="0" indent="0">
              <a:buNone/>
            </a:pPr>
            <a:r>
              <a:rPr lang="en-IN" sz="9600" dirty="0" smtClean="0"/>
              <a:t>Collection development in public libraries should be primarily in the language of the region. Language development through book production is to be integrated with public libraries.</a:t>
            </a:r>
          </a:p>
          <a:p>
            <a:pPr marL="0" indent="0">
              <a:buNone/>
            </a:pPr>
            <a:endParaRPr lang="en-IN" sz="5600" dirty="0" smtClean="0"/>
          </a:p>
          <a:p>
            <a:pPr marL="0" indent="0">
              <a:buNone/>
            </a:pPr>
            <a:r>
              <a:rPr lang="en-IN" sz="9600" dirty="0" smtClean="0"/>
              <a:t>Top down approach is to be avoided in collection development.</a:t>
            </a:r>
          </a:p>
          <a:p>
            <a:pPr marL="0" indent="0">
              <a:buNone/>
            </a:pPr>
            <a:endParaRPr lang="en-IN" sz="6400" dirty="0" smtClean="0"/>
          </a:p>
          <a:p>
            <a:pPr marL="0" indent="0">
              <a:buNone/>
            </a:pPr>
            <a:r>
              <a:rPr lang="en-IN" sz="9600" dirty="0" smtClean="0"/>
              <a:t>Skill development kits in the form of computers, sewing machines are to be acquired strictly on the basis of local demand.</a:t>
            </a:r>
          </a:p>
          <a:p>
            <a:pPr marL="0" indent="0">
              <a:buNone/>
            </a:pPr>
            <a:endParaRPr lang="en-IN" sz="7200" dirty="0" smtClean="0"/>
          </a:p>
          <a:p>
            <a:pPr marL="0" indent="0">
              <a:buNone/>
            </a:pPr>
            <a:r>
              <a:rPr lang="en-IN" sz="9600" dirty="0" smtClean="0"/>
              <a:t>Advice from the RRRLF: Select books  needed for competitive examination, career opportunity guides etc.</a:t>
            </a:r>
            <a:endParaRPr lang="en-IN" sz="9600" dirty="0"/>
          </a:p>
          <a:p>
            <a:pPr marL="0" indent="0">
              <a:buNone/>
            </a:pPr>
            <a:endParaRPr lang="en-IN" dirty="0" smtClean="0"/>
          </a:p>
          <a:p>
            <a:pPr marL="0" indent="0">
              <a:buNone/>
            </a:pPr>
            <a:r>
              <a:rPr lang="en-IN" dirty="0"/>
              <a:t> </a:t>
            </a:r>
            <a:r>
              <a:rPr lang="en-IN" dirty="0" smtClean="0"/>
              <a:t>    </a:t>
            </a:r>
            <a:endParaRPr lang="en-IN" dirty="0"/>
          </a:p>
        </p:txBody>
      </p:sp>
    </p:spTree>
    <p:extLst>
      <p:ext uri="{BB962C8B-B14F-4D97-AF65-F5344CB8AC3E}">
        <p14:creationId xmlns="" xmlns:p14="http://schemas.microsoft.com/office/powerpoint/2010/main" val="22501002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Heritage Libraries</a:t>
            </a:r>
            <a:endParaRPr lang="en-IN" dirty="0"/>
          </a:p>
        </p:txBody>
      </p:sp>
      <p:sp>
        <p:nvSpPr>
          <p:cNvPr id="3" name="Content Placeholder 2"/>
          <p:cNvSpPr>
            <a:spLocks noGrp="1"/>
          </p:cNvSpPr>
          <p:nvPr>
            <p:ph idx="1"/>
          </p:nvPr>
        </p:nvSpPr>
        <p:spPr/>
        <p:txBody>
          <a:bodyPr>
            <a:normAutofit fontScale="92500"/>
          </a:bodyPr>
          <a:lstStyle/>
          <a:p>
            <a:r>
              <a:rPr lang="en-IN" dirty="0" smtClean="0"/>
              <a:t>It is estimated that there are approximately 30,000 libraries in India which have sizeable collection of rare books and manuscripts. They are mostly maintained by societies and trusts.</a:t>
            </a:r>
          </a:p>
          <a:p>
            <a:r>
              <a:rPr lang="en-IN" dirty="0" smtClean="0"/>
              <a:t>Only a few of them get substantial government grant. Examples are Asiatic Society, Kolkata and Mumbai. Rampur </a:t>
            </a:r>
            <a:r>
              <a:rPr lang="en-IN" dirty="0" err="1" smtClean="0"/>
              <a:t>Raza</a:t>
            </a:r>
            <a:r>
              <a:rPr lang="en-IN" dirty="0" smtClean="0"/>
              <a:t> Library and KBOPL, Patna</a:t>
            </a:r>
          </a:p>
          <a:p>
            <a:r>
              <a:rPr lang="en-IN" dirty="0" smtClean="0"/>
              <a:t>For others government grant is not adequate to maintain the collection. The scheme announced by the National Archives of India needs a review.</a:t>
            </a:r>
          </a:p>
          <a:p>
            <a:pPr>
              <a:buNone/>
            </a:pPr>
            <a:r>
              <a:rPr lang="en-IN" dirty="0" smtClean="0"/>
              <a:t>Metadata creation and close academic interaction with classical language and literature department will be a viable strategy for survival.</a:t>
            </a:r>
            <a:endParaRPr lang="en-IN"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Digital Library</a:t>
            </a:r>
            <a:endParaRPr lang="en-IN" dirty="0"/>
          </a:p>
        </p:txBody>
      </p:sp>
      <p:sp>
        <p:nvSpPr>
          <p:cNvPr id="3" name="Content Placeholder 2"/>
          <p:cNvSpPr>
            <a:spLocks noGrp="1"/>
          </p:cNvSpPr>
          <p:nvPr>
            <p:ph idx="1"/>
          </p:nvPr>
        </p:nvSpPr>
        <p:spPr/>
        <p:txBody>
          <a:bodyPr>
            <a:normAutofit fontScale="92500" lnSpcReduction="10000"/>
          </a:bodyPr>
          <a:lstStyle/>
          <a:p>
            <a:pPr>
              <a:buNone/>
            </a:pPr>
            <a:r>
              <a:rPr lang="en-IN" dirty="0" smtClean="0"/>
              <a:t>Two main projects are a) National Virtual Library and b) National Digital Library under the aegis of Ministry of Culture and Ministry of HRD.</a:t>
            </a:r>
          </a:p>
          <a:p>
            <a:pPr>
              <a:buNone/>
            </a:pPr>
            <a:endParaRPr lang="en-IN" dirty="0" smtClean="0"/>
          </a:p>
          <a:p>
            <a:pPr>
              <a:buNone/>
            </a:pPr>
            <a:r>
              <a:rPr lang="en-IN" dirty="0" smtClean="0"/>
              <a:t>National Virtual Library is a fall out of the National Mission on Libraries which originally had a different set of terms of reference.</a:t>
            </a:r>
          </a:p>
          <a:p>
            <a:pPr>
              <a:buNone/>
            </a:pPr>
            <a:endParaRPr lang="en-IN" dirty="0" smtClean="0"/>
          </a:p>
          <a:p>
            <a:pPr>
              <a:buNone/>
            </a:pPr>
            <a:r>
              <a:rPr lang="en-IN" dirty="0" smtClean="0"/>
              <a:t>While executing these projects one should keep in mind the words of John Palfrey regarding the objective of Digital Public Library of America.</a:t>
            </a:r>
          </a:p>
          <a:p>
            <a:pPr>
              <a:buNone/>
            </a:pPr>
            <a:r>
              <a:rPr lang="en-IN" dirty="0" smtClean="0"/>
              <a:t>  “ To resist a world in which the role of public spirited institutions has been dramatically reduced in favour of a commercially oriented system which offer slick interfaces”. </a:t>
            </a:r>
            <a:endParaRPr lang="en-IN"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Concluding Remarks</a:t>
            </a:r>
            <a:endParaRPr lang="en-IN" dirty="0"/>
          </a:p>
        </p:txBody>
      </p:sp>
      <p:sp>
        <p:nvSpPr>
          <p:cNvPr id="3" name="Content Placeholder 2"/>
          <p:cNvSpPr>
            <a:spLocks noGrp="1"/>
          </p:cNvSpPr>
          <p:nvPr>
            <p:ph idx="1"/>
          </p:nvPr>
        </p:nvSpPr>
        <p:spPr/>
        <p:txBody>
          <a:bodyPr/>
          <a:lstStyle/>
          <a:p>
            <a:pPr>
              <a:buNone/>
            </a:pPr>
            <a:r>
              <a:rPr lang="en-IN" dirty="0" smtClean="0"/>
              <a:t>A strategy can not be dropped. Strategy formulation is a continuous process which is to be supported by ‘evidence based library research’.</a:t>
            </a:r>
          </a:p>
          <a:p>
            <a:pPr>
              <a:buNone/>
            </a:pPr>
            <a:endParaRPr lang="en-IN" dirty="0" smtClean="0"/>
          </a:p>
          <a:p>
            <a:pPr>
              <a:buNone/>
            </a:pPr>
            <a:r>
              <a:rPr lang="en-IN" dirty="0" smtClean="0"/>
              <a:t>Evidence is facts or other forms of information that help us in deciding whether our assumptions are true or false.</a:t>
            </a:r>
          </a:p>
          <a:p>
            <a:pPr>
              <a:buNone/>
            </a:pPr>
            <a:endParaRPr lang="en-IN" dirty="0" smtClean="0"/>
          </a:p>
          <a:p>
            <a:pPr>
              <a:buNone/>
            </a:pPr>
            <a:r>
              <a:rPr lang="en-IN" dirty="0" smtClean="0"/>
              <a:t>Strategic intent of the stakeholders- particularly the people at the helm of affairs </a:t>
            </a:r>
            <a:r>
              <a:rPr lang="en-IN" smtClean="0"/>
              <a:t>is important.</a:t>
            </a:r>
            <a:endParaRPr lang="en-IN"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smtClean="0"/>
              <a:t>Departmental Libraries: Present State of Affairs</a:t>
            </a:r>
            <a:endParaRPr lang="en-IN" dirty="0"/>
          </a:p>
        </p:txBody>
      </p:sp>
      <p:sp>
        <p:nvSpPr>
          <p:cNvPr id="3" name="Content Placeholder 2"/>
          <p:cNvSpPr>
            <a:spLocks noGrp="1"/>
          </p:cNvSpPr>
          <p:nvPr>
            <p:ph idx="1"/>
          </p:nvPr>
        </p:nvSpPr>
        <p:spPr/>
        <p:txBody>
          <a:bodyPr>
            <a:normAutofit/>
          </a:bodyPr>
          <a:lstStyle/>
          <a:p>
            <a:r>
              <a:rPr lang="en-IN" dirty="0" smtClean="0"/>
              <a:t>Government publications: Less used by the readers</a:t>
            </a:r>
            <a:r>
              <a:rPr lang="en-IN" dirty="0" smtClean="0"/>
              <a:t>. (</a:t>
            </a:r>
            <a:r>
              <a:rPr lang="en-IN" dirty="0" smtClean="0"/>
              <a:t>mainstream publications are now available on line)</a:t>
            </a:r>
          </a:p>
          <a:p>
            <a:endParaRPr lang="en-IN" dirty="0" smtClean="0"/>
          </a:p>
          <a:p>
            <a:r>
              <a:rPr lang="en-IN" dirty="0" smtClean="0"/>
              <a:t>Staff crunch: A large number of positions are vacant due to cumbersome recruitment rules/procedure.</a:t>
            </a:r>
          </a:p>
          <a:p>
            <a:endParaRPr lang="en-IN" dirty="0" smtClean="0"/>
          </a:p>
          <a:p>
            <a:r>
              <a:rPr lang="en-IN" dirty="0" smtClean="0"/>
              <a:t>ICT application at fledgling stage</a:t>
            </a:r>
            <a:r>
              <a:rPr lang="en-IN" dirty="0" smtClean="0"/>
              <a:t>. (only </a:t>
            </a:r>
            <a:r>
              <a:rPr lang="en-IN" dirty="0" smtClean="0"/>
              <a:t>catalogue database is available). Exception: LBSNAA </a:t>
            </a:r>
            <a:r>
              <a:rPr lang="en-IN" dirty="0" err="1" smtClean="0"/>
              <a:t>Mussoorie</a:t>
            </a:r>
            <a:r>
              <a:rPr lang="en-IN" dirty="0" smtClean="0"/>
              <a:t>.</a:t>
            </a:r>
          </a:p>
          <a:p>
            <a:pPr>
              <a:buNone/>
            </a:pPr>
            <a:r>
              <a:rPr lang="en-IN" dirty="0" smtClean="0"/>
              <a:t>    </a:t>
            </a:r>
          </a:p>
          <a:p>
            <a:endParaRPr lang="en-IN" dirty="0"/>
          </a:p>
        </p:txBody>
      </p:sp>
    </p:spTree>
    <p:extLst>
      <p:ext uri="{BB962C8B-B14F-4D97-AF65-F5344CB8AC3E}">
        <p14:creationId xmlns="" xmlns:p14="http://schemas.microsoft.com/office/powerpoint/2010/main" val="15544821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Public Libraries</a:t>
            </a:r>
            <a:endParaRPr lang="en-IN" dirty="0"/>
          </a:p>
        </p:txBody>
      </p:sp>
      <p:sp>
        <p:nvSpPr>
          <p:cNvPr id="3" name="Content Placeholder 2"/>
          <p:cNvSpPr>
            <a:spLocks noGrp="1"/>
          </p:cNvSpPr>
          <p:nvPr>
            <p:ph idx="1"/>
          </p:nvPr>
        </p:nvSpPr>
        <p:spPr/>
        <p:txBody>
          <a:bodyPr>
            <a:normAutofit/>
          </a:bodyPr>
          <a:lstStyle/>
          <a:p>
            <a:pPr>
              <a:buNone/>
            </a:pPr>
            <a:r>
              <a:rPr lang="en-IN" dirty="0" smtClean="0"/>
              <a:t>Public libraries have limited resource. State governments have a major role to play because library is a state subject,</a:t>
            </a:r>
          </a:p>
          <a:p>
            <a:pPr>
              <a:buNone/>
            </a:pPr>
            <a:r>
              <a:rPr lang="en-IN" dirty="0" smtClean="0"/>
              <a:t>They need:</a:t>
            </a:r>
          </a:p>
          <a:p>
            <a:pPr>
              <a:buNone/>
            </a:pPr>
            <a:r>
              <a:rPr lang="en-IN" dirty="0" smtClean="0"/>
              <a:t>a)Better physical infrastructure</a:t>
            </a:r>
          </a:p>
          <a:p>
            <a:pPr>
              <a:buNone/>
            </a:pPr>
            <a:r>
              <a:rPr lang="en-IN" dirty="0" smtClean="0"/>
              <a:t>b)Trained staff</a:t>
            </a:r>
          </a:p>
          <a:p>
            <a:pPr>
              <a:buNone/>
            </a:pPr>
            <a:r>
              <a:rPr lang="en-IN" dirty="0" smtClean="0"/>
              <a:t>c)Improved service delivery system</a:t>
            </a:r>
          </a:p>
          <a:p>
            <a:pPr>
              <a:buNone/>
            </a:pPr>
            <a:r>
              <a:rPr lang="en-IN" dirty="0" smtClean="0"/>
              <a:t>They also need support from the civil society and public intellectual for getting financial assistance from various quarters.</a:t>
            </a:r>
          </a:p>
          <a:p>
            <a:pPr>
              <a:buNone/>
            </a:pPr>
            <a:endParaRPr lang="en-IN" dirty="0" smtClean="0"/>
          </a:p>
          <a:p>
            <a:pPr>
              <a:buNone/>
            </a:pPr>
            <a:endParaRPr lang="en-IN" dirty="0" smtClean="0"/>
          </a:p>
          <a:p>
            <a:pPr marL="0" indent="0">
              <a:buNone/>
            </a:pPr>
            <a:endParaRPr lang="en-IN" dirty="0" smtClean="0"/>
          </a:p>
        </p:txBody>
      </p:sp>
    </p:spTree>
    <p:extLst>
      <p:ext uri="{BB962C8B-B14F-4D97-AF65-F5344CB8AC3E}">
        <p14:creationId xmlns="" xmlns:p14="http://schemas.microsoft.com/office/powerpoint/2010/main" val="8481305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What is a strategic plan?</a:t>
            </a:r>
            <a:endParaRPr lang="en-IN" dirty="0"/>
          </a:p>
        </p:txBody>
      </p:sp>
      <p:sp>
        <p:nvSpPr>
          <p:cNvPr id="3" name="Content Placeholder 2"/>
          <p:cNvSpPr>
            <a:spLocks noGrp="1"/>
          </p:cNvSpPr>
          <p:nvPr>
            <p:ph idx="1"/>
          </p:nvPr>
        </p:nvSpPr>
        <p:spPr/>
        <p:txBody>
          <a:bodyPr>
            <a:normAutofit/>
          </a:bodyPr>
          <a:lstStyle/>
          <a:p>
            <a:pPr>
              <a:buNone/>
            </a:pPr>
            <a:r>
              <a:rPr lang="en-IN" dirty="0" smtClean="0"/>
              <a:t>A strategic plan is different from an ordinary service expansion plan. One needs a broader, mature and rich knowledge of the subject.</a:t>
            </a:r>
          </a:p>
          <a:p>
            <a:pPr>
              <a:buNone/>
            </a:pPr>
            <a:endParaRPr lang="en-IN" dirty="0" smtClean="0"/>
          </a:p>
          <a:p>
            <a:pPr>
              <a:buNone/>
            </a:pPr>
            <a:r>
              <a:rPr lang="en-IN" dirty="0" smtClean="0"/>
              <a:t>Understanding different groups of users who have different preferences is important.</a:t>
            </a:r>
          </a:p>
          <a:p>
            <a:pPr>
              <a:buNone/>
            </a:pPr>
            <a:endParaRPr lang="en-IN" dirty="0" smtClean="0"/>
          </a:p>
          <a:p>
            <a:pPr>
              <a:buNone/>
            </a:pPr>
            <a:r>
              <a:rPr lang="en-IN" dirty="0" smtClean="0"/>
              <a:t>How different groups perceive a library is a vital factor – Senior citizens, tech savvy younger group, children, women, persons seeking employment opportunities etc. </a:t>
            </a:r>
          </a:p>
          <a:p>
            <a:endParaRPr lang="en-IN" dirty="0" smtClean="0"/>
          </a:p>
          <a:p>
            <a:pPr>
              <a:buNone/>
            </a:pPr>
            <a:endParaRPr lang="en-IN" dirty="0" smtClean="0"/>
          </a:p>
        </p:txBody>
      </p:sp>
    </p:spTree>
    <p:extLst>
      <p:ext uri="{BB962C8B-B14F-4D97-AF65-F5344CB8AC3E}">
        <p14:creationId xmlns="" xmlns:p14="http://schemas.microsoft.com/office/powerpoint/2010/main" val="36895302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 What is strategy?</a:t>
            </a:r>
            <a:endParaRPr lang="en-IN" dirty="0"/>
          </a:p>
        </p:txBody>
      </p:sp>
      <p:sp>
        <p:nvSpPr>
          <p:cNvPr id="3" name="Content Placeholder 2"/>
          <p:cNvSpPr>
            <a:spLocks noGrp="1"/>
          </p:cNvSpPr>
          <p:nvPr>
            <p:ph idx="1"/>
          </p:nvPr>
        </p:nvSpPr>
        <p:spPr/>
        <p:txBody>
          <a:bodyPr>
            <a:normAutofit lnSpcReduction="10000"/>
          </a:bodyPr>
          <a:lstStyle/>
          <a:p>
            <a:pPr>
              <a:buNone/>
            </a:pPr>
            <a:r>
              <a:rPr lang="en-IN" dirty="0" smtClean="0"/>
              <a:t>Michael Porter in his book </a:t>
            </a:r>
            <a:r>
              <a:rPr lang="en-IN" i="1" dirty="0" smtClean="0"/>
              <a:t>Competitive Strategy </a:t>
            </a:r>
            <a:r>
              <a:rPr lang="en-IN" dirty="0" smtClean="0"/>
              <a:t>has emphasised that operational effectiveness of an organisation is not self sufficient.</a:t>
            </a:r>
          </a:p>
          <a:p>
            <a:pPr>
              <a:buNone/>
            </a:pPr>
            <a:endParaRPr lang="en-IN" i="1" dirty="0" smtClean="0"/>
          </a:p>
          <a:p>
            <a:pPr>
              <a:buNone/>
            </a:pPr>
            <a:r>
              <a:rPr lang="en-IN" dirty="0" smtClean="0"/>
              <a:t>The essence of strategy is choosing a unique and valuable path rooted in systems of activities that are much more difficult to match.</a:t>
            </a:r>
          </a:p>
          <a:p>
            <a:pPr>
              <a:buNone/>
            </a:pPr>
            <a:endParaRPr lang="en-IN" dirty="0" smtClean="0"/>
          </a:p>
          <a:p>
            <a:pPr>
              <a:buNone/>
            </a:pPr>
            <a:r>
              <a:rPr lang="en-IN" dirty="0" smtClean="0"/>
              <a:t>Strategy adoption is closely intertwined with a situation where there is ‘rivalry’ or competition. Such competitive environment does not exist in public service institutions(like libraries)s that are funded by the government.</a:t>
            </a:r>
          </a:p>
        </p:txBody>
      </p:sp>
    </p:spTree>
    <p:extLst>
      <p:ext uri="{BB962C8B-B14F-4D97-AF65-F5344CB8AC3E}">
        <p14:creationId xmlns="" xmlns:p14="http://schemas.microsoft.com/office/powerpoint/2010/main" val="21982305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What could be the possible strategy in a departmental library?</a:t>
            </a:r>
            <a:endParaRPr lang="en-IN" dirty="0"/>
          </a:p>
        </p:txBody>
      </p:sp>
      <p:sp>
        <p:nvSpPr>
          <p:cNvPr id="3" name="Content Placeholder 2"/>
          <p:cNvSpPr>
            <a:spLocks noGrp="1"/>
          </p:cNvSpPr>
          <p:nvPr>
            <p:ph idx="1"/>
          </p:nvPr>
        </p:nvSpPr>
        <p:spPr/>
        <p:txBody>
          <a:bodyPr>
            <a:normAutofit fontScale="92500" lnSpcReduction="20000"/>
          </a:bodyPr>
          <a:lstStyle/>
          <a:p>
            <a:pPr>
              <a:buNone/>
            </a:pPr>
            <a:endParaRPr lang="en-IN" dirty="0" smtClean="0"/>
          </a:p>
          <a:p>
            <a:r>
              <a:rPr lang="en-IN" dirty="0" smtClean="0"/>
              <a:t>Recreational reading. Large number of newspaper and magazine readers during lunch time ‘restorative break’. Senior officers may send request for text books for their children. </a:t>
            </a:r>
          </a:p>
          <a:p>
            <a:r>
              <a:rPr lang="en-IN" dirty="0" smtClean="0"/>
              <a:t>Only a few readers are interested to borrow domain related serious books and journals. In an organisation like DOPT there are not many readers who would borrow books on public policy making or public administration.</a:t>
            </a:r>
          </a:p>
          <a:p>
            <a:pPr>
              <a:buNone/>
            </a:pPr>
            <a:endParaRPr lang="en-IN" dirty="0" smtClean="0"/>
          </a:p>
          <a:p>
            <a:pPr>
              <a:buNone/>
            </a:pPr>
            <a:r>
              <a:rPr lang="en-IN" dirty="0" smtClean="0"/>
              <a:t>Exception: Departments which have specialist practitioners not generalist administrators.</a:t>
            </a:r>
          </a:p>
          <a:p>
            <a:pPr>
              <a:buNone/>
            </a:pPr>
            <a:r>
              <a:rPr lang="en-IN" dirty="0" smtClean="0"/>
              <a:t>The ‘strategy’ could be to satisfy all. The purpose is to build trust or ‘trustworthiness’. Networking and resource sharing with other libraries can help.</a:t>
            </a:r>
          </a:p>
        </p:txBody>
      </p:sp>
    </p:spTree>
    <p:extLst>
      <p:ext uri="{BB962C8B-B14F-4D97-AF65-F5344CB8AC3E}">
        <p14:creationId xmlns="" xmlns:p14="http://schemas.microsoft.com/office/powerpoint/2010/main" val="5459085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Customer Information</a:t>
            </a:r>
            <a:endParaRPr lang="en-IN" dirty="0"/>
          </a:p>
        </p:txBody>
      </p:sp>
      <p:sp>
        <p:nvSpPr>
          <p:cNvPr id="3" name="Content Placeholder 2"/>
          <p:cNvSpPr>
            <a:spLocks noGrp="1"/>
          </p:cNvSpPr>
          <p:nvPr>
            <p:ph idx="1"/>
          </p:nvPr>
        </p:nvSpPr>
        <p:spPr/>
        <p:txBody>
          <a:bodyPr/>
          <a:lstStyle/>
          <a:p>
            <a:pPr>
              <a:buNone/>
            </a:pPr>
            <a:r>
              <a:rPr lang="en-IN" dirty="0" smtClean="0"/>
              <a:t>Capturing customer information in a library will be a great feat. How to use this information to generate more demand for library service?</a:t>
            </a:r>
          </a:p>
          <a:p>
            <a:pPr>
              <a:buNone/>
            </a:pPr>
            <a:endParaRPr lang="en-IN" dirty="0" smtClean="0"/>
          </a:p>
          <a:p>
            <a:pPr>
              <a:buNone/>
            </a:pPr>
            <a:r>
              <a:rPr lang="en-IN" dirty="0" smtClean="0"/>
              <a:t>Readers, their family members- liking and disliking. What books they have borrowed in the past? Whether to circulate certain glossy magazines like </a:t>
            </a:r>
            <a:r>
              <a:rPr lang="en-IN" i="1" dirty="0" smtClean="0"/>
              <a:t>Time </a:t>
            </a:r>
            <a:r>
              <a:rPr lang="en-IN" dirty="0" smtClean="0"/>
              <a:t>or </a:t>
            </a:r>
            <a:r>
              <a:rPr lang="en-IN" i="1" dirty="0" smtClean="0"/>
              <a:t>Economist </a:t>
            </a:r>
            <a:r>
              <a:rPr lang="en-IN" dirty="0" smtClean="0"/>
              <a:t>and popular foreign newspapers like </a:t>
            </a:r>
            <a:r>
              <a:rPr lang="en-IN" i="1" dirty="0" smtClean="0"/>
              <a:t>New York Times </a:t>
            </a:r>
            <a:r>
              <a:rPr lang="en-IN" dirty="0" smtClean="0"/>
              <a:t>on the basis of a list of priority users.</a:t>
            </a:r>
          </a:p>
          <a:p>
            <a:pPr>
              <a:buNone/>
            </a:pPr>
            <a:endParaRPr lang="en-IN" dirty="0" smtClean="0"/>
          </a:p>
          <a:p>
            <a:pPr>
              <a:buNone/>
            </a:pPr>
            <a:r>
              <a:rPr lang="en-IN" dirty="0" smtClean="0"/>
              <a:t>A more pro-active approach can yield result.</a:t>
            </a:r>
          </a:p>
          <a:p>
            <a:pPr>
              <a:buNone/>
            </a:pPr>
            <a:endParaRPr lang="en-IN" dirty="0" smtClean="0"/>
          </a:p>
          <a:p>
            <a:pPr>
              <a:buNone/>
            </a:pPr>
            <a:endParaRPr lang="en-IN" dirty="0" smtClean="0"/>
          </a:p>
          <a:p>
            <a:pPr>
              <a:buNone/>
            </a:pPr>
            <a:endParaRPr lang="en-IN" dirty="0" smtClean="0"/>
          </a:p>
          <a:p>
            <a:pPr>
              <a:buNone/>
            </a:pPr>
            <a:endParaRPr lang="en-IN" dirty="0" smtClean="0"/>
          </a:p>
          <a:p>
            <a:pPr>
              <a:buNone/>
            </a:pPr>
            <a:endParaRPr lang="en-IN" dirty="0" smtClean="0"/>
          </a:p>
          <a:p>
            <a:pPr>
              <a:buNone/>
            </a:pPr>
            <a:endParaRPr lang="en-IN" dirty="0" smtClean="0"/>
          </a:p>
          <a:p>
            <a:endParaRPr lang="en-IN" dirty="0" smtClean="0"/>
          </a:p>
          <a:p>
            <a:endParaRPr lang="en-IN" dirty="0" smtClean="0"/>
          </a:p>
        </p:txBody>
      </p:sp>
    </p:spTree>
    <p:extLst>
      <p:ext uri="{BB962C8B-B14F-4D97-AF65-F5344CB8AC3E}">
        <p14:creationId xmlns="" xmlns:p14="http://schemas.microsoft.com/office/powerpoint/2010/main" val="20779185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dirty="0" smtClean="0"/>
              <a:t/>
            </a:r>
            <a:br>
              <a:rPr lang="en-IN" dirty="0" smtClean="0"/>
            </a:br>
            <a:r>
              <a:rPr lang="en-IN" dirty="0" smtClean="0"/>
              <a:t>Effective Knowledge Sharing with Specialists</a:t>
            </a:r>
            <a:br>
              <a:rPr lang="en-IN" dirty="0" smtClean="0"/>
            </a:br>
            <a:endParaRPr lang="en-IN" dirty="0"/>
          </a:p>
        </p:txBody>
      </p:sp>
      <p:sp>
        <p:nvSpPr>
          <p:cNvPr id="3" name="Content Placeholder 2"/>
          <p:cNvSpPr>
            <a:spLocks noGrp="1"/>
          </p:cNvSpPr>
          <p:nvPr>
            <p:ph idx="1"/>
          </p:nvPr>
        </p:nvSpPr>
        <p:spPr/>
        <p:txBody>
          <a:bodyPr>
            <a:normAutofit/>
          </a:bodyPr>
          <a:lstStyle/>
          <a:p>
            <a:pPr>
              <a:buNone/>
            </a:pPr>
            <a:r>
              <a:rPr lang="en-IN" dirty="0" smtClean="0"/>
              <a:t>A close interaction with specialist practitioners can enhance the skill and knowledge level of a librarian.</a:t>
            </a:r>
          </a:p>
          <a:p>
            <a:pPr>
              <a:buNone/>
            </a:pPr>
            <a:endParaRPr lang="en-IN" dirty="0" smtClean="0"/>
          </a:p>
          <a:p>
            <a:pPr>
              <a:buNone/>
            </a:pPr>
            <a:r>
              <a:rPr lang="en-IN" dirty="0" smtClean="0"/>
              <a:t>A librarian can learn about many government generated information systems and services.</a:t>
            </a:r>
          </a:p>
          <a:p>
            <a:pPr>
              <a:buNone/>
            </a:pPr>
            <a:endParaRPr lang="en-IN" dirty="0" smtClean="0"/>
          </a:p>
          <a:p>
            <a:pPr>
              <a:buNone/>
            </a:pPr>
            <a:r>
              <a:rPr lang="en-IN" dirty="0" smtClean="0"/>
              <a:t>Examples are:  </a:t>
            </a:r>
            <a:r>
              <a:rPr lang="en-IN" i="1" dirty="0" smtClean="0"/>
              <a:t>Union Budget, Economic Survey, Economic Census </a:t>
            </a:r>
            <a:r>
              <a:rPr lang="en-IN" dirty="0" smtClean="0"/>
              <a:t>etc.</a:t>
            </a:r>
            <a:endParaRPr lang="en-IN" i="1" dirty="0" smtClean="0"/>
          </a:p>
          <a:p>
            <a:pPr>
              <a:buNone/>
            </a:pPr>
            <a:r>
              <a:rPr lang="en-IN" i="1" dirty="0" smtClean="0"/>
              <a:t>                </a:t>
            </a:r>
            <a:endParaRPr lang="en-IN" dirty="0" smtClean="0"/>
          </a:p>
          <a:p>
            <a:pPr>
              <a:buNone/>
            </a:pPr>
            <a:endParaRPr lang="en-IN"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smtClean="0"/>
              <a:t>Case Study: How to propagate a government information system.</a:t>
            </a:r>
            <a:endParaRPr lang="en-IN" dirty="0"/>
          </a:p>
        </p:txBody>
      </p:sp>
      <p:sp>
        <p:nvSpPr>
          <p:cNvPr id="3" name="Content Placeholder 2"/>
          <p:cNvSpPr>
            <a:spLocks noGrp="1"/>
          </p:cNvSpPr>
          <p:nvPr>
            <p:ph idx="1"/>
          </p:nvPr>
        </p:nvSpPr>
        <p:spPr/>
        <p:txBody>
          <a:bodyPr>
            <a:normAutofit fontScale="85000" lnSpcReduction="10000"/>
          </a:bodyPr>
          <a:lstStyle/>
          <a:p>
            <a:pPr algn="ctr">
              <a:buNone/>
            </a:pPr>
            <a:r>
              <a:rPr lang="en-IN" sz="3200" b="1" i="1" dirty="0" smtClean="0"/>
              <a:t>National Accounts Statistics</a:t>
            </a:r>
          </a:p>
          <a:p>
            <a:pPr>
              <a:buNone/>
            </a:pPr>
            <a:r>
              <a:rPr lang="en-IN" sz="3200" dirty="0" smtClean="0"/>
              <a:t>The annual publication contains a detailed nuanced account of economic activities of our country. It is also popularly known as white paper on national income. Popular among journalists to discuss ‘growth rate’.</a:t>
            </a:r>
          </a:p>
          <a:p>
            <a:pPr>
              <a:buNone/>
            </a:pPr>
            <a:r>
              <a:rPr lang="en-IN" sz="3200" dirty="0" smtClean="0"/>
              <a:t>What a librarian can do to activate use of this source of information?</a:t>
            </a:r>
          </a:p>
          <a:p>
            <a:pPr>
              <a:buNone/>
            </a:pPr>
            <a:r>
              <a:rPr lang="en-IN" sz="3200" dirty="0" smtClean="0"/>
              <a:t>Add contextual information like factors to be considered while using it (concepts and definitions). Details of the originator or provenance, a list of experts on the subject who can be consulted.</a:t>
            </a:r>
          </a:p>
          <a:p>
            <a:pPr>
              <a:buNone/>
            </a:pPr>
            <a:r>
              <a:rPr lang="en-IN" sz="3200" dirty="0" smtClean="0"/>
              <a:t>Social media can be used by librarians to publicise this source.</a:t>
            </a:r>
          </a:p>
          <a:p>
            <a:endParaRPr lang="en-IN"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516</TotalTime>
  <Words>1312</Words>
  <Application>Microsoft Office PowerPoint</Application>
  <PresentationFormat>Custom</PresentationFormat>
  <Paragraphs>115</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Strategies for Strengthening and  Revamping  Infrastructure and Facilities in Government Libraries  </vt:lpstr>
      <vt:lpstr>Departmental Libraries: Present State of Affairs</vt:lpstr>
      <vt:lpstr>Public Libraries</vt:lpstr>
      <vt:lpstr>What is a strategic plan?</vt:lpstr>
      <vt:lpstr> What is strategy?</vt:lpstr>
      <vt:lpstr>What could be the possible strategy in a departmental library?</vt:lpstr>
      <vt:lpstr>Customer Information</vt:lpstr>
      <vt:lpstr> Effective Knowledge Sharing with Specialists </vt:lpstr>
      <vt:lpstr>Case Study: How to propagate a government information system.</vt:lpstr>
      <vt:lpstr>Information Organisation and Retrieval Activities</vt:lpstr>
      <vt:lpstr>Developing Suitable Training Modules for Staff</vt:lpstr>
      <vt:lpstr>Revamping public Libraries</vt:lpstr>
      <vt:lpstr>Public Libraries: Improved Infrastructure and Staff Training</vt:lpstr>
      <vt:lpstr>Collection Development in Public Libraries</vt:lpstr>
      <vt:lpstr>Heritage Libraries</vt:lpstr>
      <vt:lpstr>Digital Library</vt:lpstr>
      <vt:lpstr>Concluding Remarks</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Government Libraries and Librarianship: Present Status and Future Trends</dc:title>
  <dc:creator>PR Goswami</dc:creator>
  <cp:lastModifiedBy>User</cp:lastModifiedBy>
  <cp:revision>78</cp:revision>
  <dcterms:created xsi:type="dcterms:W3CDTF">2018-02-04T07:18:55Z</dcterms:created>
  <dcterms:modified xsi:type="dcterms:W3CDTF">2018-09-26T07:21:48Z</dcterms:modified>
</cp:coreProperties>
</file>